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71" r:id="rId14"/>
    <p:sldId id="272" r:id="rId15"/>
    <p:sldId id="268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Cheeto</c:v>
                </c:pt>
                <c:pt idx="1">
                  <c:v>Marshm.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Cheeto</c:v>
                </c:pt>
                <c:pt idx="1">
                  <c:v>Marshm.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Cheeto</c:v>
                </c:pt>
                <c:pt idx="1">
                  <c:v>Marshm.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93632"/>
        <c:axId val="34308096"/>
      </c:barChart>
      <c:catAx>
        <c:axId val="34293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 dirty="0" smtClean="0"/>
                  <a:t>Food items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4308096"/>
        <c:crosses val="autoZero"/>
        <c:auto val="1"/>
        <c:lblAlgn val="ctr"/>
        <c:lblOffset val="100"/>
        <c:noMultiLvlLbl val="0"/>
      </c:catAx>
      <c:valAx>
        <c:axId val="343080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Temperature</a:t>
                </a:r>
              </a:p>
              <a:p>
                <a:pPr>
                  <a:defRPr/>
                </a:pPr>
                <a:r>
                  <a:rPr lang="en-US" dirty="0" smtClean="0"/>
                  <a:t>degrees</a:t>
                </a:r>
              </a:p>
              <a:p>
                <a:pPr>
                  <a:defRPr/>
                </a:pPr>
                <a:r>
                  <a:rPr lang="en-US" dirty="0" smtClean="0"/>
                  <a:t>C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293632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6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7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2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5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3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5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1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7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4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247E-187C-4979-87CC-AFAE5537139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38A4-16B3-468E-9F10-F3C605B3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2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Preparing the investigation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Calorie Counter</a:t>
            </a:r>
          </a:p>
          <a:p>
            <a:pPr marL="0" indent="0">
              <a:buNone/>
            </a:pPr>
            <a:r>
              <a:rPr lang="en-US" dirty="0" smtClean="0"/>
              <a:t>Take good notes</a:t>
            </a:r>
          </a:p>
          <a:p>
            <a:pPr marL="0" indent="0">
              <a:buNone/>
            </a:pPr>
            <a:r>
              <a:rPr lang="en-US" dirty="0" smtClean="0"/>
              <a:t>Follow directions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Grades: DW (10%) for notes/packet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‘Test’ (90%) for 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directions</a:t>
            </a:r>
          </a:p>
          <a:p>
            <a:pPr marL="0" indent="0">
              <a:buNone/>
            </a:pPr>
            <a:r>
              <a:rPr lang="en-US" smtClean="0"/>
              <a:t>Watch set- up video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May 15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Do3 handout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analyze</a:t>
            </a:r>
            <a:r>
              <a:rPr lang="en-US" dirty="0" smtClean="0"/>
              <a:t> the data</a:t>
            </a:r>
          </a:p>
          <a:p>
            <a:pPr marL="0" indent="0">
              <a:buNone/>
            </a:pPr>
            <a:r>
              <a:rPr lang="en-US" dirty="0" smtClean="0"/>
              <a:t>	Write a </a:t>
            </a:r>
            <a:r>
              <a:rPr lang="en-US" dirty="0" smtClean="0">
                <a:solidFill>
                  <a:srgbClr val="FF0000"/>
                </a:solidFill>
              </a:rPr>
              <a:t>conclusion in CER format</a:t>
            </a:r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dirty="0" smtClean="0"/>
              <a:t>nclude a </a:t>
            </a:r>
            <a:r>
              <a:rPr lang="en-US" dirty="0" smtClean="0">
                <a:solidFill>
                  <a:srgbClr val="FF0000"/>
                </a:solidFill>
              </a:rPr>
              <a:t>rebuttal </a:t>
            </a:r>
          </a:p>
          <a:p>
            <a:pPr marL="0" indent="0">
              <a:buNone/>
            </a:pPr>
            <a:r>
              <a:rPr lang="en-US" dirty="0" smtClean="0"/>
              <a:t>(what could have gone wrong? Is there any reason the data could not be 100% reliable?)</a:t>
            </a:r>
          </a:p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Handout is due FRIDAY, latest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Graph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graph would be best?</a:t>
            </a:r>
          </a:p>
          <a:p>
            <a:endParaRPr lang="en-US" dirty="0"/>
          </a:p>
          <a:p>
            <a:r>
              <a:rPr lang="en-US" dirty="0" smtClean="0"/>
              <a:t>Label the axis including the unit used</a:t>
            </a:r>
          </a:p>
          <a:p>
            <a:r>
              <a:rPr lang="en-US" dirty="0" smtClean="0"/>
              <a:t>Title the graph</a:t>
            </a:r>
          </a:p>
          <a:p>
            <a:r>
              <a:rPr lang="en-US" dirty="0" smtClean="0"/>
              <a:t>Use graph paper!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 Change of </a:t>
            </a:r>
            <a:r>
              <a:rPr lang="en-US" smtClean="0"/>
              <a:t>Water </a:t>
            </a:r>
            <a:r>
              <a:rPr lang="en-US"/>
              <a:t>W</a:t>
            </a:r>
            <a:r>
              <a:rPr lang="en-US" smtClean="0"/>
              <a:t>hile </a:t>
            </a:r>
            <a:r>
              <a:rPr lang="en-US" dirty="0"/>
              <a:t>B</a:t>
            </a:r>
            <a:r>
              <a:rPr lang="en-US" smtClean="0"/>
              <a:t>urning </a:t>
            </a:r>
            <a:r>
              <a:rPr lang="en-US" dirty="0" smtClean="0"/>
              <a:t>…………..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494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99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Calculation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data in the provided formula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Attention: Temperature DIFFERENCE is used to calculate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CERR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Claim:  ……………………. Contains energy.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Evidence: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(Temperature., Calories)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Reasoning: Explain data, </a:t>
            </a:r>
            <a:r>
              <a:rPr lang="en-US" dirty="0" smtClean="0">
                <a:solidFill>
                  <a:srgbClr val="FF0000"/>
                </a:solidFill>
              </a:rPr>
              <a:t>words to use</a:t>
            </a:r>
            <a:r>
              <a:rPr lang="en-US" dirty="0" smtClean="0"/>
              <a:t>: energy, energy </a:t>
            </a:r>
            <a:r>
              <a:rPr lang="en-US" dirty="0" err="1" smtClean="0"/>
              <a:t>trasnfer</a:t>
            </a:r>
            <a:r>
              <a:rPr lang="en-US" dirty="0" smtClean="0"/>
              <a:t>, heat, chemical energy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Rebuttal: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Rebuttal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A rebuttal provides reasons for different data or outliers in the data.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Can also provide relevance to real world uses or findings.</a:t>
            </a:r>
          </a:p>
          <a:p>
            <a:pPr marL="0" indent="0"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What does this mean?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70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Reasons for different data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Food item did not burn all the way (energy is left in the food and did not make it into the water)</a:t>
            </a:r>
          </a:p>
          <a:p>
            <a:r>
              <a:rPr lang="en-US" dirty="0" smtClean="0"/>
              <a:t>Water was not replaced after one food item. This means the temperature difference  used to calculate the calories for the next item is smaller than it should have been.</a:t>
            </a:r>
          </a:p>
          <a:p>
            <a:r>
              <a:rPr lang="en-US" dirty="0" smtClean="0"/>
              <a:t>Air motion in the room put out the fire too soon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Calorie Counter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>
                <a:solidFill>
                  <a:srgbClr val="FF0000"/>
                </a:solidFill>
              </a:rPr>
              <a:t>Write your name and period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3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Where do animal get their energy from?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do animals do to get the energy?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happens to animals when they digest their food?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3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How many calories are in a cashew?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1026" name="Picture 2" descr="C:\Users\cbromme\AppData\Local\Microsoft\Windows\Temporary Internet Files\Content.IE5\458HXR3V\cashew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6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People need energy to function.</a:t>
            </a:r>
          </a:p>
          <a:p>
            <a:pPr marL="0" indent="0">
              <a:buNone/>
            </a:pPr>
            <a:r>
              <a:rPr lang="en-US" dirty="0" smtClean="0"/>
              <a:t>Understanding how energy is stored will help to better understand food labels and how our bodies use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Variables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no variables, therefore this is a scientific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O _ _ _ _ _ _ _ _ _ 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5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everything your group uses for this activity  (at least 10 items)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at least two important safety measures:</a:t>
            </a:r>
          </a:p>
          <a:p>
            <a:pPr marL="0" indent="0">
              <a:buNone/>
            </a:pPr>
            <a:r>
              <a:rPr lang="en-US" dirty="0" smtClean="0"/>
              <a:t>1. Tie hair back</a:t>
            </a:r>
          </a:p>
          <a:p>
            <a:pPr marL="0" indent="0">
              <a:buNone/>
            </a:pPr>
            <a:r>
              <a:rPr lang="en-US" dirty="0" smtClean="0"/>
              <a:t>2. Use goggles</a:t>
            </a:r>
          </a:p>
          <a:p>
            <a:pPr marL="0" indent="0">
              <a:buNone/>
            </a:pPr>
            <a:r>
              <a:rPr lang="en-US" dirty="0" smtClean="0"/>
              <a:t>3. Use caution when working with open flames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3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341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May 11</vt:lpstr>
      <vt:lpstr>Calorie Counter</vt:lpstr>
      <vt:lpstr>On the Handout</vt:lpstr>
      <vt:lpstr>Pre-Investigation</vt:lpstr>
      <vt:lpstr>Question</vt:lpstr>
      <vt:lpstr>Relevance</vt:lpstr>
      <vt:lpstr>Variables</vt:lpstr>
      <vt:lpstr>Material</vt:lpstr>
      <vt:lpstr>Safety</vt:lpstr>
      <vt:lpstr>Procedure</vt:lpstr>
      <vt:lpstr>May 15</vt:lpstr>
      <vt:lpstr>Graph</vt:lpstr>
      <vt:lpstr>Temperature Change of Water While Burning …………..</vt:lpstr>
      <vt:lpstr>PowerPoint Presentation</vt:lpstr>
      <vt:lpstr>Calculation</vt:lpstr>
      <vt:lpstr>CERR</vt:lpstr>
      <vt:lpstr>Rebuttal</vt:lpstr>
      <vt:lpstr>Reasons for different data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Calorie Counter</dc:title>
  <dc:creator>Christina Bromme</dc:creator>
  <cp:lastModifiedBy>leon</cp:lastModifiedBy>
  <cp:revision>16</cp:revision>
  <dcterms:created xsi:type="dcterms:W3CDTF">2017-05-08T16:29:21Z</dcterms:created>
  <dcterms:modified xsi:type="dcterms:W3CDTF">2017-05-17T20:34:48Z</dcterms:modified>
</cp:coreProperties>
</file>